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261937d43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1937d43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adding additional language options on their website, SOS would be able to bring in more potential clients as well as showcase how they cater to those who do not speak english as their first language. It is not mentioned on their website but they do have interpreters. Knowing this and seeing how they are working to overcome the barrier could make weary clients more comfortable by knowing that someone can understand their problems and be there for their surgery.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2618dbadb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18dbadb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1febfb44c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febfb44c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2618dbadb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18dbadb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1febfb44c1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febfb44c1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SOS is a growing non profit organization - over 500 volunteers/ 200 patients - great but has created large problem with manually entering information</a:t>
            </a:r>
            <a:endParaRPr/>
          </a:p>
          <a:p>
            <a:pPr indent="0" lvl="0" marL="0" rtl="0" algn="l">
              <a:spcBef>
                <a:spcPts val="0"/>
              </a:spcBef>
              <a:spcAft>
                <a:spcPts val="0"/>
              </a:spcAft>
              <a:buNone/>
            </a:pPr>
            <a:r>
              <a:rPr lang="en"/>
              <a:t>Volunteers have very little time which means they need an efficient system to collect information so they can spend their time writing grants/ collecting donations</a:t>
            </a:r>
            <a:endParaRPr/>
          </a:p>
          <a:p>
            <a:pPr indent="0" lvl="0" marL="0" rtl="0" algn="l">
              <a:spcBef>
                <a:spcPts val="0"/>
              </a:spcBef>
              <a:spcAft>
                <a:spcPts val="0"/>
              </a:spcAft>
              <a:buNone/>
            </a:pPr>
            <a:r>
              <a:rPr lang="en"/>
              <a:t>SOS Louisville </a:t>
            </a:r>
            <a:r>
              <a:rPr lang="en"/>
              <a:t>receives</a:t>
            </a:r>
            <a:r>
              <a:rPr lang="en"/>
              <a:t> large amounts in donations every year. However, Paypal takes 2.2% </a:t>
            </a:r>
            <a:r>
              <a:rPr lang="en"/>
              <a:t>($22 per $1000 donated) </a:t>
            </a:r>
            <a:r>
              <a:rPr lang="en"/>
              <a:t> + $0.30 per transaction in fees. Alternate donation methods can help SOS retain donations that can be spent on patients (transportation to the surgery, hotel stay, etc)</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1febfb44c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febfb44c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I’ve included a rough draft of what I’m going to try to say. This obviously could change because I won’t be reading off of a sheet, but these are the ideas I’m trying convey and how I’d like to convey them.</a:t>
            </a:r>
            <a:endParaRPr i="1"/>
          </a:p>
          <a:p>
            <a:pPr indent="0" lvl="0" marL="0" rtl="0" algn="l">
              <a:spcBef>
                <a:spcPts val="0"/>
              </a:spcBef>
              <a:spcAft>
                <a:spcPts val="0"/>
              </a:spcAft>
              <a:buNone/>
            </a:pPr>
            <a:r>
              <a:rPr i="1" lang="en"/>
              <a:t> </a:t>
            </a:r>
            <a:endParaRPr i="1"/>
          </a:p>
          <a:p>
            <a:pPr indent="0" lvl="0" marL="0" rtl="0" algn="l">
              <a:spcBef>
                <a:spcPts val="0"/>
              </a:spcBef>
              <a:spcAft>
                <a:spcPts val="0"/>
              </a:spcAft>
              <a:buNone/>
            </a:pPr>
            <a:r>
              <a:rPr i="1" lang="en"/>
              <a:t>Introduction</a:t>
            </a:r>
            <a:r>
              <a:rPr lang="en"/>
              <a:t> I’m going to be talking about the problem that Surgery on Sunday has with their data storage.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i="1" lang="en"/>
              <a:t>Problem</a:t>
            </a:r>
            <a:endParaRPr i="1"/>
          </a:p>
          <a:p>
            <a:pPr indent="0" lvl="0" marL="0" rtl="0" algn="l">
              <a:spcBef>
                <a:spcPts val="0"/>
              </a:spcBef>
              <a:spcAft>
                <a:spcPts val="0"/>
              </a:spcAft>
              <a:buNone/>
            </a:pPr>
            <a:r>
              <a:rPr lang="en"/>
              <a:t> </a:t>
            </a:r>
            <a:endParaRPr/>
          </a:p>
          <a:p>
            <a:pPr indent="0" lvl="0" marL="0" rtl="0" algn="l">
              <a:spcBef>
                <a:spcPts val="0"/>
              </a:spcBef>
              <a:spcAft>
                <a:spcPts val="0"/>
              </a:spcAft>
              <a:buNone/>
            </a:pPr>
            <a:r>
              <a:rPr lang="en"/>
              <a:t>1.</a:t>
            </a:r>
            <a:r>
              <a:rPr lang="en" sz="700">
                <a:latin typeface="Times New Roman"/>
                <a:ea typeface="Times New Roman"/>
                <a:cs typeface="Times New Roman"/>
                <a:sym typeface="Times New Roman"/>
              </a:rPr>
              <a:t>     </a:t>
            </a:r>
            <a:r>
              <a:rPr lang="en"/>
              <a:t>Their current system of gathering and storing data (like volunteer, patient, and donor information) is not optimal.</a:t>
            </a:r>
            <a:endParaRPr/>
          </a:p>
          <a:p>
            <a:pPr indent="0" lvl="0" marL="0" rtl="0" algn="l">
              <a:spcBef>
                <a:spcPts val="0"/>
              </a:spcBef>
              <a:spcAft>
                <a:spcPts val="0"/>
              </a:spcAft>
              <a:buNone/>
            </a:pPr>
            <a:r>
              <a:rPr lang="en"/>
              <a:t>a.</a:t>
            </a:r>
            <a:r>
              <a:rPr lang="en" sz="700">
                <a:latin typeface="Times New Roman"/>
                <a:ea typeface="Times New Roman"/>
                <a:cs typeface="Times New Roman"/>
                <a:sym typeface="Times New Roman"/>
              </a:rPr>
              <a:t>     </a:t>
            </a:r>
            <a:r>
              <a:rPr lang="en"/>
              <a:t>The first issue is that they currently gather the data from the website and store it across several Excel Spreadsheets.</a:t>
            </a:r>
            <a:endParaRPr/>
          </a:p>
          <a:p>
            <a:pPr indent="0" lvl="0" marL="0" rtl="0" algn="l">
              <a:spcBef>
                <a:spcPts val="0"/>
              </a:spcBef>
              <a:spcAft>
                <a:spcPts val="0"/>
              </a:spcAft>
              <a:buNone/>
            </a:pPr>
            <a:r>
              <a:rPr lang="en" sz="700">
                <a:latin typeface="Times New Roman"/>
                <a:ea typeface="Times New Roman"/>
                <a:cs typeface="Times New Roman"/>
                <a:sym typeface="Times New Roman"/>
              </a:rPr>
              <a:t>                                               </a:t>
            </a:r>
            <a:r>
              <a:rPr lang="en"/>
              <a:t>i.</a:t>
            </a:r>
            <a:r>
              <a:rPr lang="en" sz="700">
                <a:latin typeface="Times New Roman"/>
                <a:ea typeface="Times New Roman"/>
                <a:cs typeface="Times New Roman"/>
                <a:sym typeface="Times New Roman"/>
              </a:rPr>
              <a:t> 	</a:t>
            </a:r>
            <a:r>
              <a:rPr lang="en"/>
              <a:t>This makes it very laborious for employees like Barbara to create events or to find pertinent information.</a:t>
            </a:r>
            <a:endParaRPr/>
          </a:p>
          <a:p>
            <a:pPr indent="0" lvl="0" marL="0" rtl="0" algn="l">
              <a:spcBef>
                <a:spcPts val="0"/>
              </a:spcBef>
              <a:spcAft>
                <a:spcPts val="0"/>
              </a:spcAft>
              <a:buNone/>
            </a:pPr>
            <a:r>
              <a:rPr lang="en"/>
              <a:t>b.</a:t>
            </a:r>
            <a:r>
              <a:rPr lang="en" sz="700">
                <a:latin typeface="Times New Roman"/>
                <a:ea typeface="Times New Roman"/>
                <a:cs typeface="Times New Roman"/>
                <a:sym typeface="Times New Roman"/>
              </a:rPr>
              <a:t>     </a:t>
            </a:r>
            <a:r>
              <a:rPr lang="en"/>
              <a:t>Another problem with their system is that their patient referral tab is currently protected by a password that is only available to medical personnel.</a:t>
            </a:r>
            <a:endParaRPr/>
          </a:p>
          <a:p>
            <a:pPr indent="0" lvl="0" marL="0" rtl="0" algn="l">
              <a:spcBef>
                <a:spcPts val="0"/>
              </a:spcBef>
              <a:spcAft>
                <a:spcPts val="0"/>
              </a:spcAft>
              <a:buNone/>
            </a:pPr>
            <a:r>
              <a:rPr lang="en" sz="700">
                <a:latin typeface="Times New Roman"/>
                <a:ea typeface="Times New Roman"/>
                <a:cs typeface="Times New Roman"/>
                <a:sym typeface="Times New Roman"/>
              </a:rPr>
              <a:t>                                               </a:t>
            </a:r>
            <a:r>
              <a:rPr lang="en"/>
              <a:t>i.</a:t>
            </a:r>
            <a:r>
              <a:rPr lang="en" sz="700">
                <a:latin typeface="Times New Roman"/>
                <a:ea typeface="Times New Roman"/>
                <a:cs typeface="Times New Roman"/>
                <a:sym typeface="Times New Roman"/>
              </a:rPr>
              <a:t> 	</a:t>
            </a:r>
            <a:r>
              <a:rPr lang="en"/>
              <a:t>This may prohibit Surgery on Sunday from treating some patients.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i="1" lang="en"/>
              <a:t>Solution</a:t>
            </a:r>
            <a:endParaRPr i="1"/>
          </a:p>
          <a:p>
            <a:pPr indent="0" lvl="0" marL="0" rtl="0" algn="l">
              <a:spcBef>
                <a:spcPts val="0"/>
              </a:spcBef>
              <a:spcAft>
                <a:spcPts val="0"/>
              </a:spcAft>
              <a:buNone/>
            </a:pPr>
            <a:r>
              <a:rPr lang="en"/>
              <a:t>1.</a:t>
            </a:r>
            <a:r>
              <a:rPr lang="en" sz="700">
                <a:latin typeface="Times New Roman"/>
                <a:ea typeface="Times New Roman"/>
                <a:cs typeface="Times New Roman"/>
                <a:sym typeface="Times New Roman"/>
              </a:rPr>
              <a:t>     </a:t>
            </a:r>
            <a:r>
              <a:rPr lang="en"/>
              <a:t>Our solution to the first problem would be to create a database system that will automatically create events as data is entered into the system. Another goal of this system will be to make it much easier to navigate.</a:t>
            </a:r>
            <a:endParaRPr/>
          </a:p>
          <a:p>
            <a:pPr indent="0" lvl="0" marL="0" rtl="0" algn="l">
              <a:spcBef>
                <a:spcPts val="0"/>
              </a:spcBef>
              <a:spcAft>
                <a:spcPts val="0"/>
              </a:spcAft>
              <a:buNone/>
            </a:pPr>
            <a:r>
              <a:rPr lang="en"/>
              <a:t>a.</a:t>
            </a:r>
            <a:r>
              <a:rPr lang="en" sz="700">
                <a:latin typeface="Times New Roman"/>
                <a:ea typeface="Times New Roman"/>
                <a:cs typeface="Times New Roman"/>
                <a:sym typeface="Times New Roman"/>
              </a:rPr>
              <a:t>     </a:t>
            </a:r>
            <a:r>
              <a:rPr lang="en"/>
              <a:t>This will create value because it will save Barbara time; and Barbara can use this extra time to write more grants, raising SOS’s cash flow.</a:t>
            </a:r>
            <a:endParaRPr/>
          </a:p>
          <a:p>
            <a:pPr indent="0" lvl="0" marL="0" rtl="0" algn="l">
              <a:spcBef>
                <a:spcPts val="0"/>
              </a:spcBef>
              <a:spcAft>
                <a:spcPts val="0"/>
              </a:spcAft>
              <a:buNone/>
            </a:pPr>
            <a:r>
              <a:rPr lang="en"/>
              <a:t>2.</a:t>
            </a:r>
            <a:r>
              <a:rPr lang="en" sz="700">
                <a:latin typeface="Times New Roman"/>
                <a:ea typeface="Times New Roman"/>
                <a:cs typeface="Times New Roman"/>
                <a:sym typeface="Times New Roman"/>
              </a:rPr>
              <a:t>     </a:t>
            </a:r>
            <a:r>
              <a:rPr lang="en"/>
              <a:t>Our solution to the second problem would be to create a system which makes the patient referral process much simpler for the user.</a:t>
            </a:r>
            <a:endParaRPr/>
          </a:p>
          <a:p>
            <a:pPr indent="0" lvl="0" marL="0" rtl="0" algn="l">
              <a:spcBef>
                <a:spcPts val="0"/>
              </a:spcBef>
              <a:spcAft>
                <a:spcPts val="0"/>
              </a:spcAft>
              <a:buNone/>
            </a:pPr>
            <a:r>
              <a:rPr lang="en"/>
              <a:t>a.</a:t>
            </a:r>
            <a:r>
              <a:rPr lang="en" sz="700">
                <a:latin typeface="Times New Roman"/>
                <a:ea typeface="Times New Roman"/>
                <a:cs typeface="Times New Roman"/>
                <a:sym typeface="Times New Roman"/>
              </a:rPr>
              <a:t>     </a:t>
            </a:r>
            <a:r>
              <a:rPr lang="en"/>
              <a:t>This will increase the amount of patients that Surgery on Sunday can treat.</a:t>
            </a:r>
            <a:endParaRPr/>
          </a:p>
          <a:p>
            <a:pPr indent="0" lvl="0" marL="0" rtl="0" algn="l">
              <a:spcBef>
                <a:spcPts val="0"/>
              </a:spcBef>
              <a:spcAft>
                <a:spcPts val="0"/>
              </a:spcAft>
              <a:buNone/>
            </a:pPr>
            <a:r>
              <a:rPr lang="en"/>
              <a:t>b.</a:t>
            </a:r>
            <a:r>
              <a:rPr lang="en" sz="700">
                <a:latin typeface="Times New Roman"/>
                <a:ea typeface="Times New Roman"/>
                <a:cs typeface="Times New Roman"/>
                <a:sym typeface="Times New Roman"/>
              </a:rPr>
              <a:t>     </a:t>
            </a:r>
            <a:r>
              <a:rPr lang="en"/>
              <a:t>This creates value because treating patients is one of the core processes for Surgery on Sunday.</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Now, I’m going to throw it over to Jackson, and he’s going to talk about the patient testimonials.</a:t>
            </a:r>
            <a:endParaRPr/>
          </a:p>
          <a:p>
            <a:pPr indent="0" lvl="0" marL="0" rtl="0" algn="l">
              <a:spcBef>
                <a:spcPts val="0"/>
              </a:spcBef>
              <a:spcAft>
                <a:spcPts val="0"/>
              </a:spcAft>
              <a:buNone/>
            </a:pPr>
            <a:r>
              <a:t/>
            </a:r>
            <a:endParaRPr i="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2618dbadb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18dbadb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researching similar organizations to Surgery on Sunday, we found that most of them included patient testimonials on their site. Surgery on Sunday Louisville was one of the few that didn’t. We believe that this could cause people to either donate in smaller amounts or could potentially deter people from donating to the organization at all. Without patient testimonials, the organization loses the opportunity to cause the potential donor to become emotionally invested in their donation. Our solution would include gathering patient testimonials from previous clients and including them with the donation page on the website. This could motivate donors to donate in larger amounts and could motivate more people to donate to the organization overall. This will result in Surgery on Sunday being capable of performing more surgeries, having more events, and possibly expanding their organization to different regions.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2618dbadb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18dbadb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a few examples of patient stories and testimonials from similar organizations. The example on the left is an example of a patient story before they have received treatment. This technique could encourage more people to donate because it attaches them to the organization’s cause and tells them that they can make a difference in someone’s life. The example on the right is from Surgery on Sunday Lexington. Their testimonial is from the patient after their surgery. This type of testimonial shows the potential donor that what they organization doing is making real impacts on people’s lives. This could encourage them to donate knowing that they can help the organization assist more people.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1febfb44c1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ebfb44c1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will explain the problems that SOS has with donations. They find it hard to keep track of donors information (cannot properly thank them, ask for more money, etc.) Website lacks an </a:t>
            </a:r>
            <a:r>
              <a:rPr lang="en"/>
              <a:t>efficient</a:t>
            </a:r>
            <a:r>
              <a:rPr lang="en"/>
              <a:t> way to collect donations - (donation fee that paypal takes out - 2.2% + $0.30 of each nonprofit donation  ((donations out of country are 5.4% -- problem if they keep expanding like barbara said they were))) ** find out typical donations they get from paypal - calc how much paypal has kept ***</a:t>
            </a:r>
            <a:endParaRPr/>
          </a:p>
          <a:p>
            <a:pPr indent="0" lvl="0" marL="0" rtl="0" algn="l">
              <a:spcBef>
                <a:spcPts val="0"/>
              </a:spcBef>
              <a:spcAft>
                <a:spcPts val="0"/>
              </a:spcAft>
              <a:buNone/>
            </a:pPr>
            <a:r>
              <a:rPr lang="en"/>
              <a:t>Website does not have a way to spread word about what your donations may go to (may convince some to donate)</a:t>
            </a:r>
            <a:endParaRPr/>
          </a:p>
          <a:p>
            <a:pPr indent="0" lvl="0" marL="0" rtl="0" algn="l">
              <a:spcBef>
                <a:spcPts val="0"/>
              </a:spcBef>
              <a:spcAft>
                <a:spcPts val="0"/>
              </a:spcAft>
              <a:buNone/>
            </a:pPr>
            <a:r>
              <a:rPr lang="en"/>
              <a:t>Recurring donations</a:t>
            </a:r>
            <a:endParaRPr/>
          </a:p>
          <a:p>
            <a:pPr indent="0" lvl="0" marL="0" rtl="0" algn="l">
              <a:spcBef>
                <a:spcPts val="0"/>
              </a:spcBef>
              <a:spcAft>
                <a:spcPts val="0"/>
              </a:spcAft>
              <a:buNone/>
            </a:pPr>
            <a:r>
              <a:rPr lang="en"/>
              <a:t>Promote fundraising events</a:t>
            </a:r>
            <a:endParaRPr/>
          </a:p>
          <a:p>
            <a:pPr indent="0" lvl="0" marL="0" rtl="0" algn="l">
              <a:spcBef>
                <a:spcPts val="0"/>
              </a:spcBef>
              <a:spcAft>
                <a:spcPts val="0"/>
              </a:spcAft>
              <a:buNone/>
            </a:pPr>
            <a:r>
              <a:rPr lang="en"/>
              <a:t>Grants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*******share button on soslouisville doesnt share website - shares share button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BUSINESS CASE	</a:t>
            </a:r>
            <a:endParaRPr sz="1300">
              <a:solidFill>
                <a:schemeClr val="accent1"/>
              </a:solidFill>
              <a:latin typeface="Lato"/>
              <a:ea typeface="Lato"/>
              <a:cs typeface="Lato"/>
              <a:sym typeface="Lato"/>
            </a:endParaRPr>
          </a:p>
          <a:p>
            <a:pPr indent="-311150" lvl="0" marL="457200" rtl="0" algn="l">
              <a:lnSpc>
                <a:spcPct val="115000"/>
              </a:lnSpc>
              <a:spcBef>
                <a:spcPts val="160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value added in this solution is that SOS employees will have more time to write grants.</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specific value added would be: </a:t>
            </a:r>
            <a:r>
              <a:rPr i="1" lang="en" sz="1300">
                <a:solidFill>
                  <a:schemeClr val="accent1"/>
                </a:solidFill>
                <a:latin typeface="Lato"/>
                <a:ea typeface="Lato"/>
                <a:cs typeface="Lato"/>
                <a:sym typeface="Lato"/>
              </a:rPr>
              <a:t>Include calculation based on grant information</a:t>
            </a:r>
            <a:r>
              <a:rPr lang="en"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So, the cause of creating a system that automatically sets up events will have an effect of generating more revenue through grants because Barbara will have more time to write grants.</a:t>
            </a:r>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1fec581a46_2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fec581a46_2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value added to this solution is that SOS will be able to expand their donor audience and retain donations that would normally go towards fees.</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specific value added will be:  </a:t>
            </a:r>
            <a:r>
              <a:rPr i="1" lang="en" sz="1300">
                <a:solidFill>
                  <a:schemeClr val="accent1"/>
                </a:solidFill>
                <a:latin typeface="Lato"/>
                <a:ea typeface="Lato"/>
                <a:cs typeface="Lato"/>
                <a:sym typeface="Lato"/>
              </a:rPr>
              <a:t>Include calculation based on donation information.</a:t>
            </a:r>
            <a:endParaRPr i="1"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cause of an alternate donation method with lower fees will have an effect on the retention of donations that can be used towards patients.</a:t>
            </a:r>
            <a:endParaRPr sz="13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Transportation to hospital (taxi vouchers)</a:t>
            </a:r>
            <a:endParaRPr>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Hotel stay for patients out-of-state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61937d43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1937d43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have facebook/twitter</a:t>
            </a:r>
            <a:endParaRPr/>
          </a:p>
          <a:p>
            <a:pPr indent="0" lvl="0" marL="0" rtl="0" algn="l">
              <a:spcBef>
                <a:spcPts val="0"/>
              </a:spcBef>
              <a:spcAft>
                <a:spcPts val="0"/>
              </a:spcAft>
              <a:buNone/>
            </a:pPr>
            <a:r>
              <a:rPr lang="en"/>
              <a:t>	-present on facebook but not on other social media</a:t>
            </a:r>
            <a:endParaRPr/>
          </a:p>
          <a:p>
            <a:pPr indent="0" lvl="0" marL="0" rtl="0" algn="l">
              <a:spcBef>
                <a:spcPts val="0"/>
              </a:spcBef>
              <a:spcAft>
                <a:spcPts val="0"/>
              </a:spcAft>
              <a:buNone/>
            </a:pPr>
            <a:r>
              <a:rPr lang="en"/>
              <a:t>	-could do patient testimonial of the week/month and could impact emotionally and create more shares</a:t>
            </a:r>
            <a:endParaRPr/>
          </a:p>
          <a:p>
            <a:pPr indent="0" lvl="0" marL="0" rtl="0" algn="l">
              <a:spcBef>
                <a:spcPts val="0"/>
              </a:spcBef>
              <a:spcAft>
                <a:spcPts val="0"/>
              </a:spcAft>
              <a:buNone/>
            </a:pPr>
            <a:r>
              <a:rPr lang="en"/>
              <a:t>	-create more events that would allow people to come and donate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Create a share button that allows everyday people to raise awareness for SOS on their respective social media accounts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2618dbadb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18dbadb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from shares on facebook/twitter/ig and asking others, UOFL SK raised over 16,000 for the walk to end alz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http://www.nptechforgood.com/2016/05/13/16-must-know-stats-about-online-fundraising-and-social-media/</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Innovation Crew</a:t>
            </a:r>
            <a:endParaRPr/>
          </a:p>
        </p:txBody>
      </p:sp>
      <p:sp>
        <p:nvSpPr>
          <p:cNvPr id="87" name="Google Shape;87;p13"/>
          <p:cNvSpPr txBox="1"/>
          <p:nvPr>
            <p:ph idx="1" type="subTitle"/>
          </p:nvPr>
        </p:nvSpPr>
        <p:spPr>
          <a:xfrm>
            <a:off x="727952" y="215827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 Fentress</a:t>
            </a:r>
            <a:endParaRPr/>
          </a:p>
          <a:p>
            <a:pPr indent="0" lvl="0" marL="0" rtl="0" algn="l">
              <a:spcBef>
                <a:spcPts val="0"/>
              </a:spcBef>
              <a:spcAft>
                <a:spcPts val="0"/>
              </a:spcAft>
              <a:buNone/>
            </a:pPr>
            <a:r>
              <a:rPr lang="en"/>
              <a:t>Braydon Laughner</a:t>
            </a:r>
            <a:endParaRPr/>
          </a:p>
          <a:p>
            <a:pPr indent="0" lvl="0" marL="0" rtl="0" algn="l">
              <a:spcBef>
                <a:spcPts val="0"/>
              </a:spcBef>
              <a:spcAft>
                <a:spcPts val="0"/>
              </a:spcAft>
              <a:buNone/>
            </a:pPr>
            <a:r>
              <a:rPr lang="en"/>
              <a:t>Savannah James</a:t>
            </a:r>
            <a:endParaRPr/>
          </a:p>
          <a:p>
            <a:pPr indent="0" lvl="0" marL="0" rtl="0" algn="l">
              <a:spcBef>
                <a:spcPts val="0"/>
              </a:spcBef>
              <a:spcAft>
                <a:spcPts val="0"/>
              </a:spcAft>
              <a:buNone/>
            </a:pPr>
            <a:r>
              <a:rPr lang="en"/>
              <a:t>Maria Martinez</a:t>
            </a:r>
            <a:endParaRPr/>
          </a:p>
          <a:p>
            <a:pPr indent="0" lvl="0" marL="0" rtl="0" algn="l">
              <a:spcBef>
                <a:spcPts val="0"/>
              </a:spcBef>
              <a:spcAft>
                <a:spcPts val="0"/>
              </a:spcAft>
              <a:buNone/>
            </a:pPr>
            <a:r>
              <a:rPr lang="en"/>
              <a:t>Jonathan Tran</a:t>
            </a:r>
            <a:endParaRPr/>
          </a:p>
          <a:p>
            <a:pPr indent="0" lvl="0" marL="0" rtl="0" algn="l">
              <a:spcBef>
                <a:spcPts val="0"/>
              </a:spcBef>
              <a:spcAft>
                <a:spcPts val="0"/>
              </a:spcAft>
              <a:buNone/>
            </a:pPr>
            <a:r>
              <a:rPr lang="en"/>
              <a:t>Nathan Bearden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animEffect filter="fade" transition="in">
                                      <p:cBhvr>
                                        <p:cTn dur="1000"/>
                                        <p:tgtEl>
                                          <p:spTgt spid="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1" st="1"/>
                                            </p:txEl>
                                          </p:spTgt>
                                        </p:tgtEl>
                                        <p:attrNameLst>
                                          <p:attrName>style.visibility</p:attrName>
                                        </p:attrNameLst>
                                      </p:cBhvr>
                                      <p:to>
                                        <p:strVal val="visible"/>
                                      </p:to>
                                    </p:set>
                                    <p:animEffect filter="fade" transition="in">
                                      <p:cBhvr>
                                        <p:cTn dur="1000"/>
                                        <p:tgtEl>
                                          <p:spTgt spid="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2" st="2"/>
                                            </p:txEl>
                                          </p:spTgt>
                                        </p:tgtEl>
                                        <p:attrNameLst>
                                          <p:attrName>style.visibility</p:attrName>
                                        </p:attrNameLst>
                                      </p:cBhvr>
                                      <p:to>
                                        <p:strVal val="visible"/>
                                      </p:to>
                                    </p:set>
                                    <p:animEffect filter="fade" transition="in">
                                      <p:cBhvr>
                                        <p:cTn dur="1000"/>
                                        <p:tgtEl>
                                          <p:spTgt spid="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3" st="3"/>
                                            </p:txEl>
                                          </p:spTgt>
                                        </p:tgtEl>
                                        <p:attrNameLst>
                                          <p:attrName>style.visibility</p:attrName>
                                        </p:attrNameLst>
                                      </p:cBhvr>
                                      <p:to>
                                        <p:strVal val="visible"/>
                                      </p:to>
                                    </p:set>
                                    <p:animEffect filter="fade" transition="in">
                                      <p:cBhvr>
                                        <p:cTn dur="1000"/>
                                        <p:tgtEl>
                                          <p:spTgt spid="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4" st="4"/>
                                            </p:txEl>
                                          </p:spTgt>
                                        </p:tgtEl>
                                        <p:attrNameLst>
                                          <p:attrName>style.visibility</p:attrName>
                                        </p:attrNameLst>
                                      </p:cBhvr>
                                      <p:to>
                                        <p:strVal val="visible"/>
                                      </p:to>
                                    </p:set>
                                    <p:animEffect filter="fade" transition="in">
                                      <p:cBhvr>
                                        <p:cTn dur="1000"/>
                                        <p:tgtEl>
                                          <p:spTgt spid="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5" st="5"/>
                                            </p:txEl>
                                          </p:spTgt>
                                        </p:tgtEl>
                                        <p:attrNameLst>
                                          <p:attrName>style.visibility</p:attrName>
                                        </p:attrNameLst>
                                      </p:cBhvr>
                                      <p:to>
                                        <p:strVal val="visible"/>
                                      </p:to>
                                    </p:set>
                                    <p:animEffect filter="fade" transition="in">
                                      <p:cBhvr>
                                        <p:cTn dur="1000"/>
                                        <p:tgtEl>
                                          <p:spTgt spid="8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Barriers</a:t>
            </a:r>
            <a:endParaRPr/>
          </a:p>
        </p:txBody>
      </p:sp>
      <p:sp>
        <p:nvSpPr>
          <p:cNvPr id="150" name="Google Shape;150;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a:p>
            <a:pPr indent="-311150" lvl="0" marL="457200" rtl="0" algn="l">
              <a:spcBef>
                <a:spcPts val="1600"/>
              </a:spcBef>
              <a:spcAft>
                <a:spcPts val="0"/>
              </a:spcAft>
              <a:buSzPts val="1300"/>
              <a:buChar char="●"/>
            </a:pPr>
            <a:r>
              <a:rPr lang="en"/>
              <a:t>Only offers an English language option on their website</a:t>
            </a:r>
            <a:endParaRPr/>
          </a:p>
          <a:p>
            <a:pPr indent="-311150" lvl="0" marL="457200" rtl="0" algn="l">
              <a:spcBef>
                <a:spcPts val="0"/>
              </a:spcBef>
              <a:spcAft>
                <a:spcPts val="0"/>
              </a:spcAft>
              <a:buSzPts val="1300"/>
              <a:buChar char="●"/>
            </a:pPr>
            <a:r>
              <a:rPr lang="en"/>
              <a:t>Prevents potential clients from gaining access to their services</a:t>
            </a:r>
            <a:endParaRPr/>
          </a:p>
          <a:p>
            <a:pPr indent="0" lvl="0" marL="0" rtl="0" algn="l">
              <a:spcBef>
                <a:spcPts val="1600"/>
              </a:spcBef>
              <a:spcAft>
                <a:spcPts val="0"/>
              </a:spcAft>
              <a:buNone/>
            </a:pPr>
            <a:r>
              <a:rPr lang="en"/>
              <a:t>SOLUTION</a:t>
            </a:r>
            <a:endParaRPr/>
          </a:p>
          <a:p>
            <a:pPr indent="-311150" lvl="0" marL="457200" rtl="0" algn="l">
              <a:spcBef>
                <a:spcPts val="1600"/>
              </a:spcBef>
              <a:spcAft>
                <a:spcPts val="0"/>
              </a:spcAft>
              <a:buSzPts val="1300"/>
              <a:buChar char="●"/>
            </a:pPr>
            <a:r>
              <a:rPr lang="en"/>
              <a:t>Include a Spanish option (73% of Surgery on Sunday’s client’s speak Spanish)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1000"/>
                                        <p:tgtEl>
                                          <p:spTgt spid="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animEffect filter="fade" transition="in">
                                      <p:cBhvr>
                                        <p:cTn dur="1000"/>
                                        <p:tgtEl>
                                          <p:spTgt spid="1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animEffect filter="fade" transition="in">
                                      <p:cBhvr>
                                        <p:cTn dur="1000"/>
                                        <p:tgtEl>
                                          <p:spTgt spid="1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2" st="2"/>
                                            </p:txEl>
                                          </p:spTgt>
                                        </p:tgtEl>
                                        <p:attrNameLst>
                                          <p:attrName>style.visibility</p:attrName>
                                        </p:attrNameLst>
                                      </p:cBhvr>
                                      <p:to>
                                        <p:strVal val="visible"/>
                                      </p:to>
                                    </p:set>
                                    <p:animEffect filter="fade" transition="in">
                                      <p:cBhvr>
                                        <p:cTn dur="1000"/>
                                        <p:tgtEl>
                                          <p:spTgt spid="1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3" st="3"/>
                                            </p:txEl>
                                          </p:spTgt>
                                        </p:tgtEl>
                                        <p:attrNameLst>
                                          <p:attrName>style.visibility</p:attrName>
                                        </p:attrNameLst>
                                      </p:cBhvr>
                                      <p:to>
                                        <p:strVal val="visible"/>
                                      </p:to>
                                    </p:set>
                                    <p:animEffect filter="fade" transition="in">
                                      <p:cBhvr>
                                        <p:cTn dur="1000"/>
                                        <p:tgtEl>
                                          <p:spTgt spid="1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4" st="4"/>
                                            </p:txEl>
                                          </p:spTgt>
                                        </p:tgtEl>
                                        <p:attrNameLst>
                                          <p:attrName>style.visibility</p:attrName>
                                        </p:attrNameLst>
                                      </p:cBhvr>
                                      <p:to>
                                        <p:strVal val="visible"/>
                                      </p:to>
                                    </p:set>
                                    <p:animEffect filter="fade" transition="in">
                                      <p:cBhvr>
                                        <p:cTn dur="1000"/>
                                        <p:tgtEl>
                                          <p:spTgt spid="15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Barriers</a:t>
            </a:r>
            <a:endParaRPr/>
          </a:p>
        </p:txBody>
      </p:sp>
      <p:pic>
        <p:nvPicPr>
          <p:cNvPr id="156" name="Google Shape;156;p23"/>
          <p:cNvPicPr preferRelativeResize="0"/>
          <p:nvPr/>
        </p:nvPicPr>
        <p:blipFill>
          <a:blip r:embed="rId3">
            <a:alphaModFix/>
          </a:blip>
          <a:stretch>
            <a:fillRect/>
          </a:stretch>
        </p:blipFill>
        <p:spPr>
          <a:xfrm>
            <a:off x="729450" y="1946200"/>
            <a:ext cx="4211124" cy="2763951"/>
          </a:xfrm>
          <a:prstGeom prst="rect">
            <a:avLst/>
          </a:prstGeom>
          <a:noFill/>
          <a:ln>
            <a:noFill/>
          </a:ln>
        </p:spPr>
      </p:pic>
      <p:pic>
        <p:nvPicPr>
          <p:cNvPr id="157" name="Google Shape;157;p23"/>
          <p:cNvPicPr preferRelativeResize="0"/>
          <p:nvPr/>
        </p:nvPicPr>
        <p:blipFill>
          <a:blip r:embed="rId4">
            <a:alphaModFix/>
          </a:blip>
          <a:stretch>
            <a:fillRect/>
          </a:stretch>
        </p:blipFill>
        <p:spPr>
          <a:xfrm>
            <a:off x="5704700" y="1946200"/>
            <a:ext cx="1510800" cy="276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Effect filter="fade" transition="in">
                                      <p:cBhvr>
                                        <p:cTn dur="1000"/>
                                        <p:tgtEl>
                                          <p:spTgt spid="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63" name="Google Shape;163;p24"/>
          <p:cNvSpPr txBox="1"/>
          <p:nvPr>
            <p:ph idx="1" type="body"/>
          </p:nvPr>
        </p:nvSpPr>
        <p:spPr>
          <a:xfrm>
            <a:off x="727650" y="20402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believe that the organization will benefit greatly by fixing these problems.</a:t>
            </a:r>
            <a:endParaRPr/>
          </a:p>
          <a:p>
            <a:pPr indent="-311150" lvl="0" marL="457200" rtl="0" algn="l">
              <a:spcBef>
                <a:spcPts val="0"/>
              </a:spcBef>
              <a:spcAft>
                <a:spcPts val="0"/>
              </a:spcAft>
              <a:buSzPts val="1300"/>
              <a:buChar char="●"/>
            </a:pPr>
            <a:r>
              <a:rPr lang="en"/>
              <a:t>Problems:</a:t>
            </a:r>
            <a:endParaRPr/>
          </a:p>
          <a:p>
            <a:pPr indent="-298450" lvl="1" marL="914400" rtl="0" algn="l">
              <a:spcBef>
                <a:spcPts val="0"/>
              </a:spcBef>
              <a:spcAft>
                <a:spcPts val="0"/>
              </a:spcAft>
              <a:buSzPts val="1100"/>
              <a:buChar char="○"/>
            </a:pPr>
            <a:r>
              <a:rPr lang="en"/>
              <a:t>Data storage</a:t>
            </a:r>
            <a:endParaRPr/>
          </a:p>
          <a:p>
            <a:pPr indent="-298450" lvl="1" marL="914400" rtl="0" algn="l">
              <a:spcBef>
                <a:spcPts val="0"/>
              </a:spcBef>
              <a:spcAft>
                <a:spcPts val="0"/>
              </a:spcAft>
              <a:buSzPts val="1100"/>
              <a:buChar char="○"/>
            </a:pPr>
            <a:r>
              <a:rPr lang="en"/>
              <a:t>Donations</a:t>
            </a:r>
            <a:endParaRPr/>
          </a:p>
          <a:p>
            <a:pPr indent="-298450" lvl="1" marL="914400" rtl="0" algn="l">
              <a:spcBef>
                <a:spcPts val="0"/>
              </a:spcBef>
              <a:spcAft>
                <a:spcPts val="0"/>
              </a:spcAft>
              <a:buSzPts val="1100"/>
              <a:buChar char="○"/>
            </a:pPr>
            <a:r>
              <a:rPr lang="en"/>
              <a:t>Language</a:t>
            </a:r>
            <a:endParaRPr/>
          </a:p>
          <a:p>
            <a:pPr indent="-298450" lvl="1" marL="914400" rtl="0" algn="l">
              <a:spcBef>
                <a:spcPts val="0"/>
              </a:spcBef>
              <a:spcAft>
                <a:spcPts val="0"/>
              </a:spcAft>
              <a:buSzPts val="1100"/>
              <a:buChar char="○"/>
            </a:pPr>
            <a:r>
              <a:rPr lang="en"/>
              <a:t>Social Media</a:t>
            </a:r>
            <a:endParaRPr/>
          </a:p>
          <a:p>
            <a:pPr indent="-298450" lvl="1" marL="914400" rtl="0" algn="l">
              <a:spcBef>
                <a:spcPts val="0"/>
              </a:spcBef>
              <a:spcAft>
                <a:spcPts val="0"/>
              </a:spcAft>
              <a:buSzPts val="1100"/>
              <a:buChar char="○"/>
            </a:pPr>
            <a:r>
              <a:rPr lang="en"/>
              <a:t>Patient Testimonials</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10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animEffect filter="fade" transition="in">
                                      <p:cBhvr>
                                        <p:cTn dur="1000"/>
                                        <p:tgtEl>
                                          <p:spTgt spid="1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animEffect filter="fade" transition="in">
                                      <p:cBhvr>
                                        <p:cTn dur="1000"/>
                                        <p:tgtEl>
                                          <p:spTgt spid="1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6" st="6"/>
                                            </p:txEl>
                                          </p:spTgt>
                                        </p:tgtEl>
                                        <p:attrNameLst>
                                          <p:attrName>style.visibility</p:attrName>
                                        </p:attrNameLst>
                                      </p:cBhvr>
                                      <p:to>
                                        <p:strVal val="visible"/>
                                      </p:to>
                                    </p:set>
                                    <p:animEffect filter="fade" transition="in">
                                      <p:cBhvr>
                                        <p:cTn dur="1000"/>
                                        <p:tgtEl>
                                          <p:spTgt spid="1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7" st="7"/>
                                            </p:txEl>
                                          </p:spTgt>
                                        </p:tgtEl>
                                        <p:attrNameLst>
                                          <p:attrName>style.visibility</p:attrName>
                                        </p:attrNameLst>
                                      </p:cBhvr>
                                      <p:to>
                                        <p:strVal val="visible"/>
                                      </p:to>
                                    </p:set>
                                    <p:animEffect filter="fade" transition="in">
                                      <p:cBhvr>
                                        <p:cTn dur="1000"/>
                                        <p:tgtEl>
                                          <p:spTgt spid="16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1000"/>
                                        <p:tgtEl>
                                          <p:spTgt spid="16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Surgery on Sunday is a growing non-profit organization with over 500 volunteers and 200 patients</a:t>
            </a:r>
            <a:endParaRPr/>
          </a:p>
          <a:p>
            <a:pPr indent="-311150" lvl="0" marL="457200" marR="0" rtl="0" algn="l">
              <a:lnSpc>
                <a:spcPct val="115000"/>
              </a:lnSpc>
              <a:spcBef>
                <a:spcPts val="0"/>
              </a:spcBef>
              <a:spcAft>
                <a:spcPts val="0"/>
              </a:spcAft>
              <a:buSzPts val="1300"/>
              <a:buChar char="●"/>
            </a:pPr>
            <a:r>
              <a:rPr lang="en"/>
              <a:t>Problems:</a:t>
            </a:r>
            <a:endParaRPr/>
          </a:p>
          <a:p>
            <a:pPr indent="-298450" lvl="1" marL="914400" marR="0" rtl="0" algn="l">
              <a:lnSpc>
                <a:spcPct val="115000"/>
              </a:lnSpc>
              <a:spcBef>
                <a:spcPts val="0"/>
              </a:spcBef>
              <a:spcAft>
                <a:spcPts val="0"/>
              </a:spcAft>
              <a:buSzPts val="1100"/>
              <a:buChar char="○"/>
            </a:pPr>
            <a:r>
              <a:rPr lang="en"/>
              <a:t>Data Storage</a:t>
            </a:r>
            <a:endParaRPr/>
          </a:p>
          <a:p>
            <a:pPr indent="-298450" lvl="1" marL="914400" marR="0" rtl="0" algn="l">
              <a:lnSpc>
                <a:spcPct val="115000"/>
              </a:lnSpc>
              <a:spcBef>
                <a:spcPts val="0"/>
              </a:spcBef>
              <a:spcAft>
                <a:spcPts val="0"/>
              </a:spcAft>
              <a:buSzPts val="1100"/>
              <a:buChar char="○"/>
            </a:pPr>
            <a:r>
              <a:rPr lang="en"/>
              <a:t>Donations</a:t>
            </a:r>
            <a:endParaRPr/>
          </a:p>
          <a:p>
            <a:pPr indent="-298450" lvl="1" marL="914400" marR="0" rtl="0" algn="l">
              <a:lnSpc>
                <a:spcPct val="115000"/>
              </a:lnSpc>
              <a:spcBef>
                <a:spcPts val="0"/>
              </a:spcBef>
              <a:spcAft>
                <a:spcPts val="0"/>
              </a:spcAft>
              <a:buSzPts val="1100"/>
              <a:buChar char="○"/>
            </a:pPr>
            <a:r>
              <a:rPr lang="en"/>
              <a:t>Language Barriers</a:t>
            </a:r>
            <a:endParaRPr/>
          </a:p>
          <a:p>
            <a:pPr indent="-298450" lvl="1" marL="914400" marR="0" rtl="0" algn="l">
              <a:lnSpc>
                <a:spcPct val="115000"/>
              </a:lnSpc>
              <a:spcBef>
                <a:spcPts val="0"/>
              </a:spcBef>
              <a:spcAft>
                <a:spcPts val="0"/>
              </a:spcAft>
              <a:buSzPts val="1100"/>
              <a:buChar char="○"/>
            </a:pPr>
            <a:r>
              <a:rPr lang="en"/>
              <a:t>Social Media</a:t>
            </a:r>
            <a:endParaRPr/>
          </a:p>
          <a:p>
            <a:pPr indent="-298450" lvl="1" marL="914400" marR="0" rtl="0" algn="l">
              <a:lnSpc>
                <a:spcPct val="115000"/>
              </a:lnSpc>
              <a:spcBef>
                <a:spcPts val="0"/>
              </a:spcBef>
              <a:spcAft>
                <a:spcPts val="0"/>
              </a:spcAft>
              <a:buSzPts val="1100"/>
              <a:buChar char="○"/>
            </a:pPr>
            <a:r>
              <a:rPr lang="en"/>
              <a:t>Patient Testimonials</a:t>
            </a:r>
            <a:endParaRPr/>
          </a:p>
        </p:txBody>
      </p:sp>
      <p:pic>
        <p:nvPicPr>
          <p:cNvPr descr="Screen Shot 2017-09-08 at 4.48.41 PM.png" id="94" name="Google Shape;94;p14"/>
          <p:cNvPicPr preferRelativeResize="0"/>
          <p:nvPr/>
        </p:nvPicPr>
        <p:blipFill>
          <a:blip r:embed="rId3">
            <a:alphaModFix/>
          </a:blip>
          <a:stretch>
            <a:fillRect/>
          </a:stretch>
        </p:blipFill>
        <p:spPr>
          <a:xfrm>
            <a:off x="6701800" y="3737375"/>
            <a:ext cx="2092850" cy="1211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1000"/>
                                        <p:tgtEl>
                                          <p:spTgt spid="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animEffect filter="fade" transition="in">
                                      <p:cBhvr>
                                        <p:cTn dur="1000"/>
                                        <p:tgtEl>
                                          <p:spTgt spid="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2" st="2"/>
                                            </p:txEl>
                                          </p:spTgt>
                                        </p:tgtEl>
                                        <p:attrNameLst>
                                          <p:attrName>style.visibility</p:attrName>
                                        </p:attrNameLst>
                                      </p:cBhvr>
                                      <p:to>
                                        <p:strVal val="visible"/>
                                      </p:to>
                                    </p:set>
                                    <p:animEffect filter="fade" transition="in">
                                      <p:cBhvr>
                                        <p:cTn dur="1000"/>
                                        <p:tgtEl>
                                          <p:spTgt spid="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3" st="3"/>
                                            </p:txEl>
                                          </p:spTgt>
                                        </p:tgtEl>
                                        <p:attrNameLst>
                                          <p:attrName>style.visibility</p:attrName>
                                        </p:attrNameLst>
                                      </p:cBhvr>
                                      <p:to>
                                        <p:strVal val="visible"/>
                                      </p:to>
                                    </p:set>
                                    <p:animEffect filter="fade" transition="in">
                                      <p:cBhvr>
                                        <p:cTn dur="1000"/>
                                        <p:tgtEl>
                                          <p:spTgt spid="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4" st="4"/>
                                            </p:txEl>
                                          </p:spTgt>
                                        </p:tgtEl>
                                        <p:attrNameLst>
                                          <p:attrName>style.visibility</p:attrName>
                                        </p:attrNameLst>
                                      </p:cBhvr>
                                      <p:to>
                                        <p:strVal val="visible"/>
                                      </p:to>
                                    </p:set>
                                    <p:animEffect filter="fade" transition="in">
                                      <p:cBhvr>
                                        <p:cTn dur="1000"/>
                                        <p:tgtEl>
                                          <p:spTgt spid="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5" st="5"/>
                                            </p:txEl>
                                          </p:spTgt>
                                        </p:tgtEl>
                                        <p:attrNameLst>
                                          <p:attrName>style.visibility</p:attrName>
                                        </p:attrNameLst>
                                      </p:cBhvr>
                                      <p:to>
                                        <p:strVal val="visible"/>
                                      </p:to>
                                    </p:set>
                                    <p:animEffect filter="fade" transition="in">
                                      <p:cBhvr>
                                        <p:cTn dur="1000"/>
                                        <p:tgtEl>
                                          <p:spTgt spid="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6" st="6"/>
                                            </p:txEl>
                                          </p:spTgt>
                                        </p:tgtEl>
                                        <p:attrNameLst>
                                          <p:attrName>style.visibility</p:attrName>
                                        </p:attrNameLst>
                                      </p:cBhvr>
                                      <p:to>
                                        <p:strVal val="visible"/>
                                      </p:to>
                                    </p:set>
                                    <p:animEffect filter="fade" transition="in">
                                      <p:cBhvr>
                                        <p:cTn dur="1000"/>
                                        <p:tgtEl>
                                          <p:spTgt spid="9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Storage </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a:p>
            <a:pPr indent="-311150" lvl="0" marL="457200" rtl="0" algn="l">
              <a:spcBef>
                <a:spcPts val="1600"/>
              </a:spcBef>
              <a:spcAft>
                <a:spcPts val="0"/>
              </a:spcAft>
              <a:buSzPts val="1300"/>
              <a:buChar char="●"/>
            </a:pPr>
            <a:r>
              <a:rPr lang="en"/>
              <a:t>Current system of collecting and storing data can be greatly improved.</a:t>
            </a:r>
            <a:endParaRPr/>
          </a:p>
          <a:p>
            <a:pPr indent="-311150" lvl="0" marL="457200" rtl="0" algn="l">
              <a:spcBef>
                <a:spcPts val="0"/>
              </a:spcBef>
              <a:spcAft>
                <a:spcPts val="0"/>
              </a:spcAft>
              <a:buSzPts val="1300"/>
              <a:buChar char="●"/>
            </a:pPr>
            <a:r>
              <a:rPr lang="en"/>
              <a:t>Their data is currently spread out across several Excel files.</a:t>
            </a:r>
            <a:endParaRPr/>
          </a:p>
          <a:p>
            <a:pPr indent="-311150" lvl="0" marL="457200" rtl="0" algn="l">
              <a:spcBef>
                <a:spcPts val="0"/>
              </a:spcBef>
              <a:spcAft>
                <a:spcPts val="0"/>
              </a:spcAft>
              <a:buSzPts val="1300"/>
              <a:buChar char="●"/>
            </a:pPr>
            <a:r>
              <a:rPr lang="en"/>
              <a:t>The patient application forms are not accessible to patients and a password is needed to fill one out.</a:t>
            </a:r>
            <a:endParaRPr/>
          </a:p>
          <a:p>
            <a:pPr indent="0" lvl="0" marL="0" rtl="0" algn="l">
              <a:spcBef>
                <a:spcPts val="1600"/>
              </a:spcBef>
              <a:spcAft>
                <a:spcPts val="0"/>
              </a:spcAft>
              <a:buNone/>
            </a:pPr>
            <a:r>
              <a:rPr lang="en"/>
              <a:t>SOLUTION</a:t>
            </a:r>
            <a:endParaRPr/>
          </a:p>
          <a:p>
            <a:pPr indent="-311150" lvl="0" marL="457200" rtl="0" algn="l">
              <a:spcBef>
                <a:spcPts val="1600"/>
              </a:spcBef>
              <a:spcAft>
                <a:spcPts val="0"/>
              </a:spcAft>
              <a:buSzPts val="1300"/>
              <a:buChar char="●"/>
            </a:pPr>
            <a:r>
              <a:rPr lang="en"/>
              <a:t>Create a database system that will automatically set up events.</a:t>
            </a:r>
            <a:endParaRPr/>
          </a:p>
          <a:p>
            <a:pPr indent="-311150" lvl="0" marL="457200" rtl="0" algn="l">
              <a:spcBef>
                <a:spcPts val="0"/>
              </a:spcBef>
              <a:spcAft>
                <a:spcPts val="0"/>
              </a:spcAft>
              <a:buSzPts val="1300"/>
              <a:buChar char="●"/>
            </a:pPr>
            <a:r>
              <a:rPr lang="en"/>
              <a:t>Make the patient referral process simpler.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000"/>
                                        <p:tgtEl>
                                          <p:spTgt spid="1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animEffect filter="fade" transition="in">
                                      <p:cBhvr>
                                        <p:cTn dur="1000"/>
                                        <p:tgtEl>
                                          <p:spTgt spid="1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animEffect filter="fade" transition="in">
                                      <p:cBhvr>
                                        <p:cTn dur="1000"/>
                                        <p:tgtEl>
                                          <p:spTgt spid="1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6" st="6"/>
                                            </p:txEl>
                                          </p:spTgt>
                                        </p:tgtEl>
                                        <p:attrNameLst>
                                          <p:attrName>style.visibility</p:attrName>
                                        </p:attrNameLst>
                                      </p:cBhvr>
                                      <p:to>
                                        <p:strVal val="visible"/>
                                      </p:to>
                                    </p:set>
                                    <p:animEffect filter="fade" transition="in">
                                      <p:cBhvr>
                                        <p:cTn dur="1000"/>
                                        <p:tgtEl>
                                          <p:spTgt spid="10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Testimonials</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PROBLEM STATEMENT</a:t>
            </a:r>
            <a:endParaRPr sz="1200"/>
          </a:p>
          <a:p>
            <a:pPr indent="-304800" lvl="0" marL="457200" rtl="0" algn="l">
              <a:spcBef>
                <a:spcPts val="1600"/>
              </a:spcBef>
              <a:spcAft>
                <a:spcPts val="0"/>
              </a:spcAft>
              <a:buSzPts val="1200"/>
              <a:buChar char="●"/>
            </a:pPr>
            <a:r>
              <a:rPr lang="en" sz="1200"/>
              <a:t>Surgery on Sunday does not include any form of testimonials on their website</a:t>
            </a:r>
            <a:endParaRPr sz="1200"/>
          </a:p>
          <a:p>
            <a:pPr indent="-304800" lvl="0" marL="457200" rtl="0" algn="l">
              <a:spcBef>
                <a:spcPts val="0"/>
              </a:spcBef>
              <a:spcAft>
                <a:spcPts val="0"/>
              </a:spcAft>
              <a:buSzPts val="1200"/>
              <a:buChar char="●"/>
            </a:pPr>
            <a:r>
              <a:rPr lang="en" sz="1200"/>
              <a:t>Potentially causes donors to donate a smaller amount</a:t>
            </a:r>
            <a:endParaRPr sz="1200"/>
          </a:p>
          <a:p>
            <a:pPr indent="-304800" lvl="0" marL="457200" rtl="0" algn="l">
              <a:spcBef>
                <a:spcPts val="0"/>
              </a:spcBef>
              <a:spcAft>
                <a:spcPts val="0"/>
              </a:spcAft>
              <a:buSzPts val="1200"/>
              <a:buChar char="●"/>
            </a:pPr>
            <a:r>
              <a:rPr lang="en" sz="1200"/>
              <a:t>Could deter potential donors from donating to the organization at all</a:t>
            </a:r>
            <a:endParaRPr sz="1200"/>
          </a:p>
          <a:p>
            <a:pPr indent="0" lvl="0" marL="0" rtl="0" algn="l">
              <a:spcBef>
                <a:spcPts val="1600"/>
              </a:spcBef>
              <a:spcAft>
                <a:spcPts val="0"/>
              </a:spcAft>
              <a:buNone/>
            </a:pPr>
            <a:r>
              <a:rPr lang="en" sz="1200"/>
              <a:t>SOLUTION</a:t>
            </a:r>
            <a:endParaRPr sz="1200"/>
          </a:p>
          <a:p>
            <a:pPr indent="-304800" lvl="0" marL="457200" rtl="0" algn="l">
              <a:spcBef>
                <a:spcPts val="1600"/>
              </a:spcBef>
              <a:spcAft>
                <a:spcPts val="0"/>
              </a:spcAft>
              <a:buSzPts val="1200"/>
              <a:buChar char="●"/>
            </a:pPr>
            <a:r>
              <a:rPr lang="en" sz="1200"/>
              <a:t>Gather and include patient testimonials to include on the donation page</a:t>
            </a:r>
            <a:endParaRPr sz="1200"/>
          </a:p>
          <a:p>
            <a:pPr indent="-304800" lvl="0" marL="457200" rtl="0" algn="l">
              <a:spcBef>
                <a:spcPts val="0"/>
              </a:spcBef>
              <a:spcAft>
                <a:spcPts val="0"/>
              </a:spcAft>
              <a:buSzPts val="1200"/>
              <a:buChar char="●"/>
            </a:pPr>
            <a:r>
              <a:rPr lang="en" sz="1200"/>
              <a:t>Organizations that utilize customer testimonials see 3x the amount of traffic</a:t>
            </a:r>
            <a:endParaRPr sz="1200"/>
          </a:p>
          <a:p>
            <a:pPr indent="-304800" lvl="1" marL="914400" rtl="0" algn="l">
              <a:spcBef>
                <a:spcPts val="0"/>
              </a:spcBef>
              <a:spcAft>
                <a:spcPts val="0"/>
              </a:spcAft>
              <a:buSzPts val="1200"/>
              <a:buChar char="○"/>
            </a:pPr>
            <a:r>
              <a:rPr lang="en" sz="1200"/>
              <a:t>(Journal of Marketing Research)</a:t>
            </a:r>
            <a:endParaRPr sz="1200"/>
          </a:p>
          <a:p>
            <a:pPr indent="-304800" lvl="0" marL="457200" rtl="0" algn="l">
              <a:spcBef>
                <a:spcPts val="0"/>
              </a:spcBef>
              <a:spcAft>
                <a:spcPts val="0"/>
              </a:spcAft>
              <a:buSzPts val="1200"/>
              <a:buChar char="●"/>
            </a:pPr>
            <a:r>
              <a:rPr lang="en" sz="1200"/>
              <a:t>More people donate to the organization overall</a:t>
            </a:r>
            <a:endParaRPr sz="1200"/>
          </a:p>
          <a:p>
            <a:pPr indent="-304800" lvl="0" marL="457200" rtl="0" algn="l">
              <a:spcBef>
                <a:spcPts val="0"/>
              </a:spcBef>
              <a:spcAft>
                <a:spcPts val="0"/>
              </a:spcAft>
              <a:buSzPts val="1200"/>
              <a:buChar char="●"/>
            </a:pPr>
            <a:r>
              <a:rPr lang="en" sz="1200"/>
              <a:t>Will </a:t>
            </a:r>
            <a:r>
              <a:rPr lang="en" sz="1200"/>
              <a:t>motivate donors to donate in larger amounts</a:t>
            </a:r>
            <a:endParaRPr sz="1200"/>
          </a:p>
          <a:p>
            <a:pPr indent="-304800" lvl="0" marL="457200" rtl="0" algn="l">
              <a:spcBef>
                <a:spcPts val="0"/>
              </a:spcBef>
              <a:spcAft>
                <a:spcPts val="0"/>
              </a:spcAft>
              <a:buSzPts val="1200"/>
              <a:buChar char="●"/>
            </a:pPr>
            <a:r>
              <a:rPr lang="en" sz="1200"/>
              <a:t>Makes it possible for Surgery on Sunday to operate at a higher capacity</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10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0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000"/>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1000"/>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1000"/>
                                        <p:tgtEl>
                                          <p:spTgt spid="1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animEffect filter="fade" transition="in">
                                      <p:cBhvr>
                                        <p:cTn dur="1000"/>
                                        <p:tgtEl>
                                          <p:spTgt spid="1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5" st="5"/>
                                            </p:txEl>
                                          </p:spTgt>
                                        </p:tgtEl>
                                        <p:attrNameLst>
                                          <p:attrName>style.visibility</p:attrName>
                                        </p:attrNameLst>
                                      </p:cBhvr>
                                      <p:to>
                                        <p:strVal val="visible"/>
                                      </p:to>
                                    </p:set>
                                    <p:animEffect filter="fade" transition="in">
                                      <p:cBhvr>
                                        <p:cTn dur="1000"/>
                                        <p:tgtEl>
                                          <p:spTgt spid="1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6" st="6"/>
                                            </p:txEl>
                                          </p:spTgt>
                                        </p:tgtEl>
                                        <p:attrNameLst>
                                          <p:attrName>style.visibility</p:attrName>
                                        </p:attrNameLst>
                                      </p:cBhvr>
                                      <p:to>
                                        <p:strVal val="visible"/>
                                      </p:to>
                                    </p:set>
                                    <p:animEffect filter="fade" transition="in">
                                      <p:cBhvr>
                                        <p:cTn dur="1000"/>
                                        <p:tgtEl>
                                          <p:spTgt spid="1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7" st="7"/>
                                            </p:txEl>
                                          </p:spTgt>
                                        </p:tgtEl>
                                        <p:attrNameLst>
                                          <p:attrName>style.visibility</p:attrName>
                                        </p:attrNameLst>
                                      </p:cBhvr>
                                      <p:to>
                                        <p:strVal val="visible"/>
                                      </p:to>
                                    </p:set>
                                    <p:animEffect filter="fade" transition="in">
                                      <p:cBhvr>
                                        <p:cTn dur="1000"/>
                                        <p:tgtEl>
                                          <p:spTgt spid="10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8" st="8"/>
                                            </p:txEl>
                                          </p:spTgt>
                                        </p:tgtEl>
                                        <p:attrNameLst>
                                          <p:attrName>style.visibility</p:attrName>
                                        </p:attrNameLst>
                                      </p:cBhvr>
                                      <p:to>
                                        <p:strVal val="visible"/>
                                      </p:to>
                                    </p:set>
                                    <p:animEffect filter="fade" transition="in">
                                      <p:cBhvr>
                                        <p:cTn dur="1000"/>
                                        <p:tgtEl>
                                          <p:spTgt spid="10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9" st="9"/>
                                            </p:txEl>
                                          </p:spTgt>
                                        </p:tgtEl>
                                        <p:attrNameLst>
                                          <p:attrName>style.visibility</p:attrName>
                                        </p:attrNameLst>
                                      </p:cBhvr>
                                      <p:to>
                                        <p:strVal val="visible"/>
                                      </p:to>
                                    </p:set>
                                    <p:animEffect filter="fade" transition="in">
                                      <p:cBhvr>
                                        <p:cTn dur="1000"/>
                                        <p:tgtEl>
                                          <p:spTgt spid="10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0" st="10"/>
                                            </p:txEl>
                                          </p:spTgt>
                                        </p:tgtEl>
                                        <p:attrNameLst>
                                          <p:attrName>style.visibility</p:attrName>
                                        </p:attrNameLst>
                                      </p:cBhvr>
                                      <p:to>
                                        <p:strVal val="visible"/>
                                      </p:to>
                                    </p:set>
                                    <p:animEffect filter="fade" transition="in">
                                      <p:cBhvr>
                                        <p:cTn dur="1000"/>
                                        <p:tgtEl>
                                          <p:spTgt spid="106">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653925" y="1223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Testimonials</a:t>
            </a:r>
            <a:endParaRPr/>
          </a:p>
        </p:txBody>
      </p:sp>
      <p:pic>
        <p:nvPicPr>
          <p:cNvPr id="112" name="Google Shape;112;p17"/>
          <p:cNvPicPr preferRelativeResize="0"/>
          <p:nvPr/>
        </p:nvPicPr>
        <p:blipFill>
          <a:blip r:embed="rId3">
            <a:alphaModFix/>
          </a:blip>
          <a:stretch>
            <a:fillRect/>
          </a:stretch>
        </p:blipFill>
        <p:spPr>
          <a:xfrm>
            <a:off x="202925" y="1969100"/>
            <a:ext cx="4737651" cy="2526575"/>
          </a:xfrm>
          <a:prstGeom prst="rect">
            <a:avLst/>
          </a:prstGeom>
          <a:noFill/>
          <a:ln>
            <a:noFill/>
          </a:ln>
        </p:spPr>
      </p:pic>
      <p:sp>
        <p:nvSpPr>
          <p:cNvPr id="113" name="Google Shape;113;p17"/>
          <p:cNvSpPr txBox="1"/>
          <p:nvPr/>
        </p:nvSpPr>
        <p:spPr>
          <a:xfrm>
            <a:off x="202925" y="4604925"/>
            <a:ext cx="28800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(Surgical Friends) </a:t>
            </a:r>
            <a:endParaRPr/>
          </a:p>
        </p:txBody>
      </p:sp>
      <p:pic>
        <p:nvPicPr>
          <p:cNvPr id="114" name="Google Shape;114;p17"/>
          <p:cNvPicPr preferRelativeResize="0"/>
          <p:nvPr/>
        </p:nvPicPr>
        <p:blipFill rotWithShape="1">
          <a:blip r:embed="rId4">
            <a:alphaModFix/>
          </a:blip>
          <a:srcRect b="45317" l="18512" r="38244" t="34539"/>
          <a:stretch/>
        </p:blipFill>
        <p:spPr>
          <a:xfrm>
            <a:off x="5120075" y="2615775"/>
            <a:ext cx="3972773" cy="1233201"/>
          </a:xfrm>
          <a:prstGeom prst="rect">
            <a:avLst/>
          </a:prstGeom>
          <a:noFill/>
          <a:ln>
            <a:noFill/>
          </a:ln>
        </p:spPr>
      </p:pic>
      <p:sp>
        <p:nvSpPr>
          <p:cNvPr id="115" name="Google Shape;115;p17"/>
          <p:cNvSpPr txBox="1"/>
          <p:nvPr/>
        </p:nvSpPr>
        <p:spPr>
          <a:xfrm>
            <a:off x="6211725" y="4585425"/>
            <a:ext cx="27795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(Surgery on Sunday - Lexington)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1000"/>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Effect filter="fade" transition="in">
                                      <p:cBhvr>
                                        <p:cTn dur="1000"/>
                                        <p:tgtEl>
                                          <p:spTgt spid="1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1000"/>
                                        <p:tgtEl>
                                          <p:spTgt spid="11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Donations</a:t>
            </a:r>
            <a:endParaRPr/>
          </a:p>
        </p:txBody>
      </p:sp>
      <p:sp>
        <p:nvSpPr>
          <p:cNvPr id="121" name="Google Shape;121;p18"/>
          <p:cNvSpPr txBox="1"/>
          <p:nvPr>
            <p:ph idx="1" type="body"/>
          </p:nvPr>
        </p:nvSpPr>
        <p:spPr>
          <a:xfrm>
            <a:off x="1735125"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a:p>
            <a:pPr indent="-311150" lvl="0" marL="457200" rtl="0" algn="l">
              <a:spcBef>
                <a:spcPts val="1600"/>
              </a:spcBef>
              <a:spcAft>
                <a:spcPts val="0"/>
              </a:spcAft>
              <a:buSzPts val="1300"/>
              <a:buChar char="●"/>
            </a:pPr>
            <a:r>
              <a:rPr lang="en"/>
              <a:t>Surgery on Sunday relies on donations to successfully operate their organization</a:t>
            </a:r>
            <a:endParaRPr/>
          </a:p>
          <a:p>
            <a:pPr indent="-311150" lvl="0" marL="457200" rtl="0" algn="l">
              <a:spcBef>
                <a:spcPts val="0"/>
              </a:spcBef>
              <a:spcAft>
                <a:spcPts val="0"/>
              </a:spcAft>
              <a:buSzPts val="1300"/>
              <a:buChar char="●"/>
            </a:pPr>
            <a:r>
              <a:rPr lang="en"/>
              <a:t>There are more efficient ways to collect donations</a:t>
            </a:r>
            <a:endParaRPr/>
          </a:p>
          <a:p>
            <a:pPr indent="-298450" lvl="1" marL="914400" rtl="0" algn="l">
              <a:spcBef>
                <a:spcPts val="0"/>
              </a:spcBef>
              <a:spcAft>
                <a:spcPts val="0"/>
              </a:spcAft>
              <a:buSzPts val="1100"/>
              <a:buChar char="○"/>
            </a:pPr>
            <a:r>
              <a:rPr lang="en"/>
              <a:t>PayPal takes 2.2% + $0.30 out of every donation</a:t>
            </a:r>
            <a:endParaRPr/>
          </a:p>
          <a:p>
            <a:pPr indent="-298450" lvl="1" marL="914400" rtl="0" algn="l">
              <a:spcBef>
                <a:spcPts val="0"/>
              </a:spcBef>
              <a:spcAft>
                <a:spcPts val="0"/>
              </a:spcAft>
              <a:buSzPts val="1100"/>
              <a:buChar char="○"/>
            </a:pPr>
            <a:r>
              <a:rPr lang="en"/>
              <a:t>No option for </a:t>
            </a:r>
            <a:r>
              <a:rPr lang="en"/>
              <a:t>recurring</a:t>
            </a:r>
            <a:r>
              <a:rPr lang="en"/>
              <a:t> donations</a:t>
            </a:r>
            <a:endParaRPr/>
          </a:p>
          <a:p>
            <a:pPr indent="-311150" lvl="0" marL="457200" rtl="0" algn="l">
              <a:spcBef>
                <a:spcPts val="0"/>
              </a:spcBef>
              <a:spcAft>
                <a:spcPts val="0"/>
              </a:spcAft>
              <a:buSzPts val="1300"/>
              <a:buChar char="●"/>
            </a:pPr>
            <a:r>
              <a:rPr lang="en"/>
              <a:t>Difficult to keep track of donor information</a:t>
            </a:r>
            <a:endParaRPr/>
          </a:p>
          <a:p>
            <a:pPr indent="-311150" lvl="0" marL="457200" rtl="0" algn="l">
              <a:spcBef>
                <a:spcPts val="0"/>
              </a:spcBef>
              <a:spcAft>
                <a:spcPts val="0"/>
              </a:spcAft>
              <a:buSzPts val="1300"/>
              <a:buChar char="●"/>
            </a:pPr>
            <a:r>
              <a:rPr lang="en"/>
              <a:t>No patient testimonials or information as to where donations are going</a:t>
            </a:r>
            <a:endParaRPr/>
          </a:p>
          <a:p>
            <a:pPr indent="0" lvl="0" marL="0" rtl="0" algn="l">
              <a:spcBef>
                <a:spcPts val="1600"/>
              </a:spcBef>
              <a:spcAft>
                <a:spcPts val="0"/>
              </a:spcAft>
              <a:buNone/>
            </a:pPr>
            <a:r>
              <a:rPr lang="en"/>
              <a:t>SOLUTION</a:t>
            </a:r>
            <a:endParaRPr/>
          </a:p>
          <a:p>
            <a:pPr indent="-311150" lvl="0" marL="457200" rtl="0" algn="l">
              <a:spcBef>
                <a:spcPts val="1600"/>
              </a:spcBef>
              <a:spcAft>
                <a:spcPts val="0"/>
              </a:spcAft>
              <a:buSzPts val="1300"/>
              <a:buChar char="●"/>
            </a:pPr>
            <a:r>
              <a:rPr lang="en"/>
              <a:t>Incorporate the use of patient testimonials and update the donation method</a:t>
            </a:r>
            <a:endParaRPr/>
          </a:p>
          <a:p>
            <a:pPr indent="-311150" lvl="0" marL="457200" rtl="0" algn="l">
              <a:spcBef>
                <a:spcPts val="0"/>
              </a:spcBef>
              <a:spcAft>
                <a:spcPts val="0"/>
              </a:spcAft>
              <a:buSzPts val="1300"/>
              <a:buChar char="●"/>
            </a:pPr>
            <a:r>
              <a:rPr lang="en"/>
              <a:t>Include specific donation amounts and describe what the money will be used for</a:t>
            </a:r>
            <a:endParaRPr/>
          </a:p>
        </p:txBody>
      </p:sp>
      <p:pic>
        <p:nvPicPr>
          <p:cNvPr descr="Screen Shot 2017-09-08 at 4.55.46 PM.png" id="122" name="Google Shape;122;p18"/>
          <p:cNvPicPr preferRelativeResize="0"/>
          <p:nvPr/>
        </p:nvPicPr>
        <p:blipFill>
          <a:blip r:embed="rId3">
            <a:alphaModFix/>
          </a:blip>
          <a:stretch>
            <a:fillRect/>
          </a:stretch>
        </p:blipFill>
        <p:spPr>
          <a:xfrm>
            <a:off x="7578875" y="4339975"/>
            <a:ext cx="1238551" cy="41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Effect filter="fade" transition="in">
                                      <p:cBhvr>
                                        <p:cTn dur="1000"/>
                                        <p:tgtEl>
                                          <p:spTgt spid="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10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1000"/>
                                        <p:tgtEl>
                                          <p:spTgt spid="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Effect filter="fade" transition="in">
                                      <p:cBhvr>
                                        <p:cTn dur="1000"/>
                                        <p:tgtEl>
                                          <p:spTgt spid="1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animEffect filter="fade" transition="in">
                                      <p:cBhvr>
                                        <p:cTn dur="1000"/>
                                        <p:tgtEl>
                                          <p:spTgt spid="1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animEffect filter="fade" transition="in">
                                      <p:cBhvr>
                                        <p:cTn dur="1000"/>
                                        <p:tgtEl>
                                          <p:spTgt spid="1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animEffect filter="fade" transition="in">
                                      <p:cBhvr>
                                        <p:cTn dur="1000"/>
                                        <p:tgtEl>
                                          <p:spTgt spid="1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animEffect filter="fade" transition="in">
                                      <p:cBhvr>
                                        <p:cTn dur="1000"/>
                                        <p:tgtEl>
                                          <p:spTgt spid="1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7" st="7"/>
                                            </p:txEl>
                                          </p:spTgt>
                                        </p:tgtEl>
                                        <p:attrNameLst>
                                          <p:attrName>style.visibility</p:attrName>
                                        </p:attrNameLst>
                                      </p:cBhvr>
                                      <p:to>
                                        <p:strVal val="visible"/>
                                      </p:to>
                                    </p:set>
                                    <p:animEffect filter="fade" transition="in">
                                      <p:cBhvr>
                                        <p:cTn dur="1000"/>
                                        <p:tgtEl>
                                          <p:spTgt spid="12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8" st="8"/>
                                            </p:txEl>
                                          </p:spTgt>
                                        </p:tgtEl>
                                        <p:attrNameLst>
                                          <p:attrName>style.visibility</p:attrName>
                                        </p:attrNameLst>
                                      </p:cBhvr>
                                      <p:to>
                                        <p:strVal val="visible"/>
                                      </p:to>
                                    </p:set>
                                    <p:animEffect filter="fade" transition="in">
                                      <p:cBhvr>
                                        <p:cTn dur="1000"/>
                                        <p:tgtEl>
                                          <p:spTgt spid="12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9" st="9"/>
                                            </p:txEl>
                                          </p:spTgt>
                                        </p:tgtEl>
                                        <p:attrNameLst>
                                          <p:attrName>style.visibility</p:attrName>
                                        </p:attrNameLst>
                                      </p:cBhvr>
                                      <p:to>
                                        <p:strVal val="visible"/>
                                      </p:to>
                                    </p:set>
                                    <p:animEffect filter="fade" transition="in">
                                      <p:cBhvr>
                                        <p:cTn dur="1000"/>
                                        <p:tgtEl>
                                          <p:spTgt spid="12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7650" y="1210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Donations </a:t>
            </a:r>
            <a:endParaRPr/>
          </a:p>
        </p:txBody>
      </p:sp>
      <p:pic>
        <p:nvPicPr>
          <p:cNvPr id="128" name="Google Shape;128;p19"/>
          <p:cNvPicPr preferRelativeResize="0"/>
          <p:nvPr/>
        </p:nvPicPr>
        <p:blipFill>
          <a:blip r:embed="rId3">
            <a:alphaModFix/>
          </a:blip>
          <a:stretch>
            <a:fillRect/>
          </a:stretch>
        </p:blipFill>
        <p:spPr>
          <a:xfrm>
            <a:off x="515675" y="2220638"/>
            <a:ext cx="4961450" cy="2476925"/>
          </a:xfrm>
          <a:prstGeom prst="rect">
            <a:avLst/>
          </a:prstGeom>
          <a:noFill/>
          <a:ln>
            <a:noFill/>
          </a:ln>
        </p:spPr>
      </p:pic>
      <p:sp>
        <p:nvSpPr>
          <p:cNvPr id="129" name="Google Shape;129;p19"/>
          <p:cNvSpPr txBox="1"/>
          <p:nvPr/>
        </p:nvSpPr>
        <p:spPr>
          <a:xfrm>
            <a:off x="515675" y="1813550"/>
            <a:ext cx="3668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Surgery on Sunday (Lexington) Donations</a:t>
            </a:r>
            <a:endParaRPr/>
          </a:p>
        </p:txBody>
      </p:sp>
      <p:pic>
        <p:nvPicPr>
          <p:cNvPr id="130" name="Google Shape;130;p19"/>
          <p:cNvPicPr preferRelativeResize="0"/>
          <p:nvPr/>
        </p:nvPicPr>
        <p:blipFill>
          <a:blip r:embed="rId4">
            <a:alphaModFix/>
          </a:blip>
          <a:stretch>
            <a:fillRect/>
          </a:stretch>
        </p:blipFill>
        <p:spPr>
          <a:xfrm>
            <a:off x="5843050" y="1912225"/>
            <a:ext cx="3125100" cy="293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1000"/>
                                        <p:tgtEl>
                                          <p:spTgt spid="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a:t>
            </a:r>
            <a:endParaRPr/>
          </a:p>
        </p:txBody>
      </p:sp>
      <p:sp>
        <p:nvSpPr>
          <p:cNvPr id="136" name="Google Shape;136;p20"/>
          <p:cNvSpPr txBox="1"/>
          <p:nvPr>
            <p:ph idx="1" type="body"/>
          </p:nvPr>
        </p:nvSpPr>
        <p:spPr>
          <a:xfrm>
            <a:off x="101425" y="1853850"/>
            <a:ext cx="6050100" cy="24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PROBLEM STATEMENT</a:t>
            </a:r>
            <a:endParaRPr sz="1100"/>
          </a:p>
          <a:p>
            <a:pPr indent="-298450" lvl="0" marL="457200" rtl="0" algn="l">
              <a:spcBef>
                <a:spcPts val="1600"/>
              </a:spcBef>
              <a:spcAft>
                <a:spcPts val="0"/>
              </a:spcAft>
              <a:buSzPts val="1100"/>
              <a:buChar char="●"/>
            </a:pPr>
            <a:r>
              <a:rPr lang="en" sz="1100"/>
              <a:t>Surgery on Sunday lacks optimal social media presence</a:t>
            </a:r>
            <a:endParaRPr sz="1100"/>
          </a:p>
          <a:p>
            <a:pPr indent="-298450" lvl="1" marL="914400" rtl="0" algn="l">
              <a:spcBef>
                <a:spcPts val="0"/>
              </a:spcBef>
              <a:spcAft>
                <a:spcPts val="0"/>
              </a:spcAft>
              <a:buSzPts val="1100"/>
              <a:buChar char="○"/>
            </a:pPr>
            <a:r>
              <a:rPr lang="en" sz="1100"/>
              <a:t>Potentially does not reach out to a wider range of audience that SOS would like</a:t>
            </a:r>
            <a:endParaRPr sz="1100"/>
          </a:p>
          <a:p>
            <a:pPr indent="-298450" lvl="0" marL="457200" rtl="0" algn="l">
              <a:spcBef>
                <a:spcPts val="0"/>
              </a:spcBef>
              <a:spcAft>
                <a:spcPts val="0"/>
              </a:spcAft>
              <a:buSzPts val="1100"/>
              <a:buChar char="●"/>
            </a:pPr>
            <a:r>
              <a:rPr lang="en" sz="1100"/>
              <a:t> SOS’s social media sharing button has a malfunction</a:t>
            </a:r>
            <a:endParaRPr sz="1100"/>
          </a:p>
          <a:p>
            <a:pPr indent="0" lvl="0" marL="0" rtl="0" algn="l">
              <a:spcBef>
                <a:spcPts val="1600"/>
              </a:spcBef>
              <a:spcAft>
                <a:spcPts val="0"/>
              </a:spcAft>
              <a:buNone/>
            </a:pPr>
            <a:r>
              <a:rPr lang="en" sz="1100"/>
              <a:t>Solution</a:t>
            </a:r>
            <a:endParaRPr sz="1100"/>
          </a:p>
          <a:p>
            <a:pPr indent="-298450" lvl="0" marL="457200" rtl="0" algn="l">
              <a:spcBef>
                <a:spcPts val="1600"/>
              </a:spcBef>
              <a:spcAft>
                <a:spcPts val="0"/>
              </a:spcAft>
              <a:buSzPts val="1100"/>
              <a:buChar char="●"/>
            </a:pPr>
            <a:r>
              <a:rPr lang="en" sz="1100"/>
              <a:t>SOS’s social media button should link directly to home page of website</a:t>
            </a:r>
            <a:endParaRPr sz="1100"/>
          </a:p>
          <a:p>
            <a:pPr indent="-298450" lvl="0" marL="457200" rtl="0" algn="l">
              <a:spcBef>
                <a:spcPts val="0"/>
              </a:spcBef>
              <a:spcAft>
                <a:spcPts val="0"/>
              </a:spcAft>
              <a:buSzPts val="1100"/>
              <a:buChar char="●"/>
            </a:pPr>
            <a:r>
              <a:rPr lang="en" sz="1100"/>
              <a:t>Send out a newsletter to keep donors/others interested in events and fundraising opportunities</a:t>
            </a:r>
            <a:endParaRPr sz="1100"/>
          </a:p>
          <a:p>
            <a:pPr indent="-298450" lvl="0" marL="457200" rtl="0" algn="l">
              <a:spcBef>
                <a:spcPts val="0"/>
              </a:spcBef>
              <a:spcAft>
                <a:spcPts val="0"/>
              </a:spcAft>
              <a:buSzPts val="1100"/>
              <a:buChar char="●"/>
            </a:pPr>
            <a:r>
              <a:rPr lang="en" sz="1100"/>
              <a:t>Create more of a social media presence on other platforms besides Facebook</a:t>
            </a:r>
            <a:endParaRPr sz="1100"/>
          </a:p>
          <a:p>
            <a:pPr indent="-298450" lvl="0" marL="457200" rtl="0" algn="l">
              <a:spcBef>
                <a:spcPts val="0"/>
              </a:spcBef>
              <a:spcAft>
                <a:spcPts val="0"/>
              </a:spcAft>
              <a:buSzPts val="1100"/>
              <a:buChar char="●"/>
            </a:pPr>
            <a:r>
              <a:rPr lang="en" sz="1100"/>
              <a:t>Post regularly to gain a following and continue to inspire others to give</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rPr lang="en" sz="1100"/>
              <a:t> </a:t>
            </a:r>
            <a:endParaRPr sz="1100"/>
          </a:p>
          <a:p>
            <a:pPr indent="0" lvl="0" marL="457200" rtl="0" algn="l">
              <a:spcBef>
                <a:spcPts val="1600"/>
              </a:spcBef>
              <a:spcAft>
                <a:spcPts val="1600"/>
              </a:spcAft>
              <a:buNone/>
            </a:pPr>
            <a:r>
              <a:t/>
            </a:r>
            <a:endParaRPr/>
          </a:p>
        </p:txBody>
      </p:sp>
      <p:pic>
        <p:nvPicPr>
          <p:cNvPr id="137" name="Google Shape;137;p20"/>
          <p:cNvPicPr preferRelativeResize="0"/>
          <p:nvPr/>
        </p:nvPicPr>
        <p:blipFill>
          <a:blip r:embed="rId3">
            <a:alphaModFix/>
          </a:blip>
          <a:stretch>
            <a:fillRect/>
          </a:stretch>
        </p:blipFill>
        <p:spPr>
          <a:xfrm>
            <a:off x="6217425" y="968325"/>
            <a:ext cx="2761650" cy="387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Effect filter="fade" transition="in">
                                      <p:cBhvr>
                                        <p:cTn dur="1000"/>
                                        <p:tgtEl>
                                          <p:spTgt spid="1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animEffect filter="fade" transition="in">
                                      <p:cBhvr>
                                        <p:cTn dur="1000"/>
                                        <p:tgtEl>
                                          <p:spTgt spid="1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animEffect filter="fade" transition="in">
                                      <p:cBhvr>
                                        <p:cTn dur="1000"/>
                                        <p:tgtEl>
                                          <p:spTgt spid="1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animEffect filter="fade" transition="in">
                                      <p:cBhvr>
                                        <p:cTn dur="1000"/>
                                        <p:tgtEl>
                                          <p:spTgt spid="1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animEffect filter="fade" transition="in">
                                      <p:cBhvr>
                                        <p:cTn dur="1000"/>
                                        <p:tgtEl>
                                          <p:spTgt spid="1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4" st="4"/>
                                            </p:txEl>
                                          </p:spTgt>
                                        </p:tgtEl>
                                        <p:attrNameLst>
                                          <p:attrName>style.visibility</p:attrName>
                                        </p:attrNameLst>
                                      </p:cBhvr>
                                      <p:to>
                                        <p:strVal val="visible"/>
                                      </p:to>
                                    </p:set>
                                    <p:animEffect filter="fade" transition="in">
                                      <p:cBhvr>
                                        <p:cTn dur="1000"/>
                                        <p:tgtEl>
                                          <p:spTgt spid="1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5" st="5"/>
                                            </p:txEl>
                                          </p:spTgt>
                                        </p:tgtEl>
                                        <p:attrNameLst>
                                          <p:attrName>style.visibility</p:attrName>
                                        </p:attrNameLst>
                                      </p:cBhvr>
                                      <p:to>
                                        <p:strVal val="visible"/>
                                      </p:to>
                                    </p:set>
                                    <p:animEffect filter="fade" transition="in">
                                      <p:cBhvr>
                                        <p:cTn dur="1000"/>
                                        <p:tgtEl>
                                          <p:spTgt spid="13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6" st="6"/>
                                            </p:txEl>
                                          </p:spTgt>
                                        </p:tgtEl>
                                        <p:attrNameLst>
                                          <p:attrName>style.visibility</p:attrName>
                                        </p:attrNameLst>
                                      </p:cBhvr>
                                      <p:to>
                                        <p:strVal val="visible"/>
                                      </p:to>
                                    </p:set>
                                    <p:animEffect filter="fade" transition="in">
                                      <p:cBhvr>
                                        <p:cTn dur="1000"/>
                                        <p:tgtEl>
                                          <p:spTgt spid="13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7" st="7"/>
                                            </p:txEl>
                                          </p:spTgt>
                                        </p:tgtEl>
                                        <p:attrNameLst>
                                          <p:attrName>style.visibility</p:attrName>
                                        </p:attrNameLst>
                                      </p:cBhvr>
                                      <p:to>
                                        <p:strVal val="visible"/>
                                      </p:to>
                                    </p:set>
                                    <p:animEffect filter="fade" transition="in">
                                      <p:cBhvr>
                                        <p:cTn dur="1000"/>
                                        <p:tgtEl>
                                          <p:spTgt spid="13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8" st="8"/>
                                            </p:txEl>
                                          </p:spTgt>
                                        </p:tgtEl>
                                        <p:attrNameLst>
                                          <p:attrName>style.visibility</p:attrName>
                                        </p:attrNameLst>
                                      </p:cBhvr>
                                      <p:to>
                                        <p:strVal val="visible"/>
                                      </p:to>
                                    </p:set>
                                    <p:animEffect filter="fade" transition="in">
                                      <p:cBhvr>
                                        <p:cTn dur="1000"/>
                                        <p:tgtEl>
                                          <p:spTgt spid="13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9" st="9"/>
                                            </p:txEl>
                                          </p:spTgt>
                                        </p:tgtEl>
                                        <p:attrNameLst>
                                          <p:attrName>style.visibility</p:attrName>
                                        </p:attrNameLst>
                                      </p:cBhvr>
                                      <p:to>
                                        <p:strVal val="visible"/>
                                      </p:to>
                                    </p:set>
                                    <p:animEffect filter="fade" transition="in">
                                      <p:cBhvr>
                                        <p:cTn dur="1000"/>
                                        <p:tgtEl>
                                          <p:spTgt spid="13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10" st="10"/>
                                            </p:txEl>
                                          </p:spTgt>
                                        </p:tgtEl>
                                        <p:attrNameLst>
                                          <p:attrName>style.visibility</p:attrName>
                                        </p:attrNameLst>
                                      </p:cBhvr>
                                      <p:to>
                                        <p:strVal val="visible"/>
                                      </p:to>
                                    </p:set>
                                    <p:animEffect filter="fade" transition="in">
                                      <p:cBhvr>
                                        <p:cTn dur="1000"/>
                                        <p:tgtEl>
                                          <p:spTgt spid="13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11" st="11"/>
                                            </p:txEl>
                                          </p:spTgt>
                                        </p:tgtEl>
                                        <p:attrNameLst>
                                          <p:attrName>style.visibility</p:attrName>
                                        </p:attrNameLst>
                                      </p:cBhvr>
                                      <p:to>
                                        <p:strVal val="visible"/>
                                      </p:to>
                                    </p:set>
                                    <p:animEffect filter="fade" transition="in">
                                      <p:cBhvr>
                                        <p:cTn dur="1000"/>
                                        <p:tgtEl>
                                          <p:spTgt spid="13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12" st="12"/>
                                            </p:txEl>
                                          </p:spTgt>
                                        </p:tgtEl>
                                        <p:attrNameLst>
                                          <p:attrName>style.visibility</p:attrName>
                                        </p:attrNameLst>
                                      </p:cBhvr>
                                      <p:to>
                                        <p:strVal val="visible"/>
                                      </p:to>
                                    </p:set>
                                    <p:animEffect filter="fade" transition="in">
                                      <p:cBhvr>
                                        <p:cTn dur="1000"/>
                                        <p:tgtEl>
                                          <p:spTgt spid="136">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402875" y="1255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a:t>
            </a:r>
            <a:endParaRPr/>
          </a:p>
        </p:txBody>
      </p:sp>
      <p:pic>
        <p:nvPicPr>
          <p:cNvPr id="143" name="Google Shape;143;p21"/>
          <p:cNvPicPr preferRelativeResize="0"/>
          <p:nvPr/>
        </p:nvPicPr>
        <p:blipFill>
          <a:blip r:embed="rId3">
            <a:alphaModFix/>
          </a:blip>
          <a:stretch>
            <a:fillRect/>
          </a:stretch>
        </p:blipFill>
        <p:spPr>
          <a:xfrm>
            <a:off x="176825" y="2422350"/>
            <a:ext cx="5299574" cy="2500200"/>
          </a:xfrm>
          <a:prstGeom prst="rect">
            <a:avLst/>
          </a:prstGeom>
          <a:noFill/>
          <a:ln>
            <a:noFill/>
          </a:ln>
        </p:spPr>
      </p:pic>
      <p:pic>
        <p:nvPicPr>
          <p:cNvPr id="144" name="Google Shape;144;p21"/>
          <p:cNvPicPr preferRelativeResize="0"/>
          <p:nvPr/>
        </p:nvPicPr>
        <p:blipFill>
          <a:blip r:embed="rId4">
            <a:alphaModFix/>
          </a:blip>
          <a:stretch>
            <a:fillRect/>
          </a:stretch>
        </p:blipFill>
        <p:spPr>
          <a:xfrm>
            <a:off x="4622250" y="686250"/>
            <a:ext cx="4255950" cy="210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Effect filter="fade" transition="in">
                                      <p:cBhvr>
                                        <p:cTn dur="1000"/>
                                        <p:tgtEl>
                                          <p:spTgt spid="1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